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9" r:id="rId7"/>
    <p:sldId id="260" r:id="rId8"/>
    <p:sldId id="261" r:id="rId9"/>
    <p:sldId id="266" r:id="rId10"/>
    <p:sldId id="270" r:id="rId11"/>
    <p:sldId id="264" r:id="rId12"/>
    <p:sldId id="265" r:id="rId13"/>
    <p:sldId id="268" r:id="rId14"/>
    <p:sldId id="267"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986555-074D-4C4E-B679-DB370FC9D5C7}" v="10" dt="2026-09-18T10:03:43.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5" d="100"/>
          <a:sy n="75" d="100"/>
        </p:scale>
        <p:origin x="5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Ogden" userId="525b95b2-104f-4f40-8b77-26d576d5321c" providerId="ADAL" clId="{3BAA0E93-F463-4DAD-9E99-CC6AFF12531E}"/>
    <pc:docChg chg="custSel modSld">
      <pc:chgData name="Sarah Ogden" userId="525b95b2-104f-4f40-8b77-26d576d5321c" providerId="ADAL" clId="{3BAA0E93-F463-4DAD-9E99-CC6AFF12531E}" dt="2026-09-18T10:05:55.813" v="1299" actId="113"/>
      <pc:docMkLst>
        <pc:docMk/>
      </pc:docMkLst>
      <pc:sldChg chg="modSp mod">
        <pc:chgData name="Sarah Ogden" userId="525b95b2-104f-4f40-8b77-26d576d5321c" providerId="ADAL" clId="{3BAA0E93-F463-4DAD-9E99-CC6AFF12531E}" dt="2026-09-18T09:34:08.018" v="55" actId="20577"/>
        <pc:sldMkLst>
          <pc:docMk/>
          <pc:sldMk cId="1284148888" sldId="256"/>
        </pc:sldMkLst>
        <pc:spChg chg="mod">
          <ac:chgData name="Sarah Ogden" userId="525b95b2-104f-4f40-8b77-26d576d5321c" providerId="ADAL" clId="{3BAA0E93-F463-4DAD-9E99-CC6AFF12531E}" dt="2026-09-18T09:34:08.018" v="55" actId="20577"/>
          <ac:spMkLst>
            <pc:docMk/>
            <pc:sldMk cId="1284148888" sldId="256"/>
            <ac:spMk id="3" creationId="{00000000-0000-0000-0000-000000000000}"/>
          </ac:spMkLst>
        </pc:spChg>
      </pc:sldChg>
      <pc:sldChg chg="modSp mod">
        <pc:chgData name="Sarah Ogden" userId="525b95b2-104f-4f40-8b77-26d576d5321c" providerId="ADAL" clId="{3BAA0E93-F463-4DAD-9E99-CC6AFF12531E}" dt="2026-09-04T17:45:24.320" v="53" actId="20577"/>
        <pc:sldMkLst>
          <pc:docMk/>
          <pc:sldMk cId="809841773" sldId="258"/>
        </pc:sldMkLst>
        <pc:spChg chg="mod">
          <ac:chgData name="Sarah Ogden" userId="525b95b2-104f-4f40-8b77-26d576d5321c" providerId="ADAL" clId="{3BAA0E93-F463-4DAD-9E99-CC6AFF12531E}" dt="2026-09-04T17:45:24.320" v="53" actId="20577"/>
          <ac:spMkLst>
            <pc:docMk/>
            <pc:sldMk cId="809841773" sldId="258"/>
            <ac:spMk id="5" creationId="{00000000-0000-0000-0000-000000000000}"/>
          </ac:spMkLst>
        </pc:spChg>
      </pc:sldChg>
      <pc:sldChg chg="addSp delSp modSp mod">
        <pc:chgData name="Sarah Ogden" userId="525b95b2-104f-4f40-8b77-26d576d5321c" providerId="ADAL" clId="{3BAA0E93-F463-4DAD-9E99-CC6AFF12531E}" dt="2026-09-18T10:05:55.813" v="1299" actId="113"/>
        <pc:sldMkLst>
          <pc:docMk/>
          <pc:sldMk cId="1275119347" sldId="264"/>
        </pc:sldMkLst>
        <pc:spChg chg="mod">
          <ac:chgData name="Sarah Ogden" userId="525b95b2-104f-4f40-8b77-26d576d5321c" providerId="ADAL" clId="{3BAA0E93-F463-4DAD-9E99-CC6AFF12531E}" dt="2026-09-18T10:05:55.813" v="1299" actId="113"/>
          <ac:spMkLst>
            <pc:docMk/>
            <pc:sldMk cId="1275119347" sldId="264"/>
            <ac:spMk id="5" creationId="{00000000-0000-0000-0000-000000000000}"/>
          </ac:spMkLst>
        </pc:spChg>
        <pc:picChg chg="add mod">
          <ac:chgData name="Sarah Ogden" userId="525b95b2-104f-4f40-8b77-26d576d5321c" providerId="ADAL" clId="{3BAA0E93-F463-4DAD-9E99-CC6AFF12531E}" dt="2026-09-18T10:02:23.798" v="1223" actId="1076"/>
          <ac:picMkLst>
            <pc:docMk/>
            <pc:sldMk cId="1275119347" sldId="264"/>
            <ac:picMk id="4" creationId="{D2415A7D-3E28-37F4-5753-1B3FDED2F44F}"/>
          </ac:picMkLst>
        </pc:picChg>
        <pc:picChg chg="del">
          <ac:chgData name="Sarah Ogden" userId="525b95b2-104f-4f40-8b77-26d576d5321c" providerId="ADAL" clId="{3BAA0E93-F463-4DAD-9E99-CC6AFF12531E}" dt="2026-09-18T09:36:24.695" v="56" actId="478"/>
          <ac:picMkLst>
            <pc:docMk/>
            <pc:sldMk cId="1275119347" sldId="264"/>
            <ac:picMk id="1026" creationId="{45E18264-CC80-B129-EF1F-DA9079E4F959}"/>
          </ac:picMkLst>
        </pc:picChg>
      </pc:sldChg>
      <pc:sldChg chg="addSp delSp modSp mod">
        <pc:chgData name="Sarah Ogden" userId="525b95b2-104f-4f40-8b77-26d576d5321c" providerId="ADAL" clId="{3BAA0E93-F463-4DAD-9E99-CC6AFF12531E}" dt="2026-09-18T10:05:51.278" v="1298" actId="113"/>
        <pc:sldMkLst>
          <pc:docMk/>
          <pc:sldMk cId="3593605907" sldId="265"/>
        </pc:sldMkLst>
        <pc:spChg chg="mod">
          <ac:chgData name="Sarah Ogden" userId="525b95b2-104f-4f40-8b77-26d576d5321c" providerId="ADAL" clId="{3BAA0E93-F463-4DAD-9E99-CC6AFF12531E}" dt="2026-09-18T10:05:51.278" v="1298" actId="113"/>
          <ac:spMkLst>
            <pc:docMk/>
            <pc:sldMk cId="3593605907" sldId="265"/>
            <ac:spMk id="5" creationId="{00000000-0000-0000-0000-000000000000}"/>
          </ac:spMkLst>
        </pc:spChg>
        <pc:picChg chg="add mod">
          <ac:chgData name="Sarah Ogden" userId="525b95b2-104f-4f40-8b77-26d576d5321c" providerId="ADAL" clId="{3BAA0E93-F463-4DAD-9E99-CC6AFF12531E}" dt="2026-09-18T10:04:49.058" v="1236" actId="1076"/>
          <ac:picMkLst>
            <pc:docMk/>
            <pc:sldMk cId="3593605907" sldId="265"/>
            <ac:picMk id="4" creationId="{C6A41615-7776-3C3D-046A-C284D142D141}"/>
          </ac:picMkLst>
        </pc:picChg>
        <pc:picChg chg="del">
          <ac:chgData name="Sarah Ogden" userId="525b95b2-104f-4f40-8b77-26d576d5321c" providerId="ADAL" clId="{3BAA0E93-F463-4DAD-9E99-CC6AFF12531E}" dt="2026-09-18T09:52:09.680" v="380" actId="478"/>
          <ac:picMkLst>
            <pc:docMk/>
            <pc:sldMk cId="3593605907" sldId="265"/>
            <ac:picMk id="2050" creationId="{084C1296-DAD4-CE7D-6827-DE26AF4C1C1D}"/>
          </ac:picMkLst>
        </pc:picChg>
      </pc:sldChg>
      <pc:sldChg chg="addSp delSp modSp mod">
        <pc:chgData name="Sarah Ogden" userId="525b95b2-104f-4f40-8b77-26d576d5321c" providerId="ADAL" clId="{3BAA0E93-F463-4DAD-9E99-CC6AFF12531E}" dt="2026-09-18T10:03:02.046" v="1227" actId="1076"/>
        <pc:sldMkLst>
          <pc:docMk/>
          <pc:sldMk cId="1978602143" sldId="267"/>
        </pc:sldMkLst>
        <pc:spChg chg="mod">
          <ac:chgData name="Sarah Ogden" userId="525b95b2-104f-4f40-8b77-26d576d5321c" providerId="ADAL" clId="{3BAA0E93-F463-4DAD-9E99-CC6AFF12531E}" dt="2026-09-18T10:00:04.737" v="1220" actId="20577"/>
          <ac:spMkLst>
            <pc:docMk/>
            <pc:sldMk cId="1978602143" sldId="267"/>
            <ac:spMk id="5" creationId="{00000000-0000-0000-0000-000000000000}"/>
          </ac:spMkLst>
        </pc:spChg>
        <pc:picChg chg="add mod">
          <ac:chgData name="Sarah Ogden" userId="525b95b2-104f-4f40-8b77-26d576d5321c" providerId="ADAL" clId="{3BAA0E93-F463-4DAD-9E99-CC6AFF12531E}" dt="2026-09-18T10:03:02.046" v="1227" actId="1076"/>
          <ac:picMkLst>
            <pc:docMk/>
            <pc:sldMk cId="1978602143" sldId="267"/>
            <ac:picMk id="4" creationId="{17830B1B-501B-5234-4BBC-DCC63D677B02}"/>
          </ac:picMkLst>
        </pc:picChg>
        <pc:picChg chg="del">
          <ac:chgData name="Sarah Ogden" userId="525b95b2-104f-4f40-8b77-26d576d5321c" providerId="ADAL" clId="{3BAA0E93-F463-4DAD-9E99-CC6AFF12531E}" dt="2026-09-18T09:57:55.268" v="1055" actId="478"/>
          <ac:picMkLst>
            <pc:docMk/>
            <pc:sldMk cId="1978602143" sldId="267"/>
            <ac:picMk id="4098" creationId="{14BA4619-395C-C6F2-78C9-10FA5BFD9D27}"/>
          </ac:picMkLst>
        </pc:picChg>
      </pc:sldChg>
      <pc:sldChg chg="addSp delSp modSp mod">
        <pc:chgData name="Sarah Ogden" userId="525b95b2-104f-4f40-8b77-26d576d5321c" providerId="ADAL" clId="{3BAA0E93-F463-4DAD-9E99-CC6AFF12531E}" dt="2026-09-18T10:05:46.092" v="1297" actId="113"/>
        <pc:sldMkLst>
          <pc:docMk/>
          <pc:sldMk cId="4090656246" sldId="268"/>
        </pc:sldMkLst>
        <pc:spChg chg="mod">
          <ac:chgData name="Sarah Ogden" userId="525b95b2-104f-4f40-8b77-26d576d5321c" providerId="ADAL" clId="{3BAA0E93-F463-4DAD-9E99-CC6AFF12531E}" dt="2026-09-18T10:05:46.092" v="1297" actId="113"/>
          <ac:spMkLst>
            <pc:docMk/>
            <pc:sldMk cId="4090656246" sldId="268"/>
            <ac:spMk id="5" creationId="{00000000-0000-0000-0000-000000000000}"/>
          </ac:spMkLst>
        </pc:spChg>
        <pc:picChg chg="add mod">
          <ac:chgData name="Sarah Ogden" userId="525b95b2-104f-4f40-8b77-26d576d5321c" providerId="ADAL" clId="{3BAA0E93-F463-4DAD-9E99-CC6AFF12531E}" dt="2026-09-18T10:03:52.370" v="1232" actId="1076"/>
          <ac:picMkLst>
            <pc:docMk/>
            <pc:sldMk cId="4090656246" sldId="268"/>
            <ac:picMk id="4" creationId="{955BCB89-C5ED-3E98-6E80-2C50FA9FE09A}"/>
          </ac:picMkLst>
        </pc:picChg>
        <pc:picChg chg="del">
          <ac:chgData name="Sarah Ogden" userId="525b95b2-104f-4f40-8b77-26d576d5321c" providerId="ADAL" clId="{3BAA0E93-F463-4DAD-9E99-CC6AFF12531E}" dt="2026-09-18T10:03:42.518" v="1228" actId="478"/>
          <ac:picMkLst>
            <pc:docMk/>
            <pc:sldMk cId="4090656246" sldId="268"/>
            <ac:picMk id="3074" creationId="{56BC4786-52EA-E1B5-A7F3-714B610945CC}"/>
          </ac:picMkLst>
        </pc:picChg>
        <pc:picChg chg="del">
          <ac:chgData name="Sarah Ogden" userId="525b95b2-104f-4f40-8b77-26d576d5321c" providerId="ADAL" clId="{3BAA0E93-F463-4DAD-9E99-CC6AFF12531E}" dt="2026-09-18T10:03:43.725" v="1229" actId="478"/>
          <ac:picMkLst>
            <pc:docMk/>
            <pc:sldMk cId="4090656246" sldId="268"/>
            <ac:picMk id="3076" creationId="{203E2A35-2BC8-4563-D1C3-75F02C980C0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806978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0389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442818-E124-4011-94C8-1160BED2E372}"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22955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F442818-E124-4011-94C8-1160BED2E372}"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80568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F442818-E124-4011-94C8-1160BED2E372}"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406428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F442818-E124-4011-94C8-1160BED2E372}"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20621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42818-E124-4011-94C8-1160BED2E372}"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1954871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442818-E124-4011-94C8-1160BED2E372}"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152719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442818-E124-4011-94C8-1160BED2E372}"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2134291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36653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442818-E124-4011-94C8-1160BED2E372}"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78B66F-B25F-426E-8911-B763884E9670}" type="slidenum">
              <a:rPr lang="en-GB" smtClean="0"/>
              <a:t>‹#›</a:t>
            </a:fld>
            <a:endParaRPr lang="en-GB"/>
          </a:p>
        </p:txBody>
      </p:sp>
    </p:spTree>
    <p:extLst>
      <p:ext uri="{BB962C8B-B14F-4D97-AF65-F5344CB8AC3E}">
        <p14:creationId xmlns:p14="http://schemas.microsoft.com/office/powerpoint/2010/main" val="371606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442818-E124-4011-94C8-1160BED2E372}"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8B66F-B25F-426E-8911-B763884E9670}" type="slidenum">
              <a:rPr lang="en-GB" smtClean="0"/>
              <a:t>‹#›</a:t>
            </a:fld>
            <a:endParaRPr lang="en-GB"/>
          </a:p>
        </p:txBody>
      </p:sp>
    </p:spTree>
    <p:extLst>
      <p:ext uri="{BB962C8B-B14F-4D97-AF65-F5344CB8AC3E}">
        <p14:creationId xmlns:p14="http://schemas.microsoft.com/office/powerpoint/2010/main" val="365540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 Id="rId5" Type="http://schemas.openxmlformats.org/officeDocument/2006/relationships/image" Target="../media/image8.tmp"/><Relationship Id="rId4" Type="http://schemas.openxmlformats.org/officeDocument/2006/relationships/image" Target="../media/image7.tmp"/></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afsc.co.uk/"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a:xfrm>
            <a:off x="1282931" y="5108421"/>
            <a:ext cx="9144000" cy="1655762"/>
          </a:xfrm>
        </p:spPr>
        <p:txBody>
          <a:bodyPr/>
          <a:lstStyle/>
          <a:p>
            <a:r>
              <a:rPr lang="en-GB" dirty="0"/>
              <a:t>Y5,6 </a:t>
            </a:r>
          </a:p>
          <a:p>
            <a:r>
              <a:rPr lang="en-GB" dirty="0"/>
              <a:t>Friday 16</a:t>
            </a:r>
            <a:r>
              <a:rPr lang="en-GB" baseline="30000" dirty="0"/>
              <a:t>th</a:t>
            </a:r>
            <a:r>
              <a:rPr lang="en-GB" dirty="0"/>
              <a:t> October – Monday 19</a:t>
            </a:r>
            <a:r>
              <a:rPr lang="en-GB" baseline="30000" dirty="0"/>
              <a:t>th</a:t>
            </a:r>
            <a:r>
              <a:rPr lang="en-GB" dirty="0"/>
              <a:t> October 2026</a:t>
            </a: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899" y="223526"/>
            <a:ext cx="5710844" cy="4884895"/>
          </a:xfrm>
          <a:prstGeom prst="rect">
            <a:avLst/>
          </a:prstGeom>
        </p:spPr>
      </p:pic>
    </p:spTree>
    <p:extLst>
      <p:ext uri="{BB962C8B-B14F-4D97-AF65-F5344CB8AC3E}">
        <p14:creationId xmlns:p14="http://schemas.microsoft.com/office/powerpoint/2010/main" val="1284148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420572" y="674400"/>
            <a:ext cx="9066245" cy="4832092"/>
          </a:xfrm>
          <a:prstGeom prst="rect">
            <a:avLst/>
          </a:prstGeom>
          <a:noFill/>
        </p:spPr>
        <p:txBody>
          <a:bodyPr wrap="square" rtlCol="0">
            <a:spAutoFit/>
          </a:bodyPr>
          <a:lstStyle/>
          <a:p>
            <a:pPr algn="ctr"/>
            <a:r>
              <a:rPr lang="en-GB" sz="4400" dirty="0"/>
              <a:t>Mrs Ogden </a:t>
            </a:r>
          </a:p>
          <a:p>
            <a:pPr algn="ctr"/>
            <a:r>
              <a:rPr lang="en-GB" sz="4400" dirty="0"/>
              <a:t>Mrs Coxhead</a:t>
            </a:r>
          </a:p>
          <a:p>
            <a:pPr algn="ctr"/>
            <a:r>
              <a:rPr lang="en-GB" sz="4400" dirty="0"/>
              <a:t>Mr Carr</a:t>
            </a:r>
          </a:p>
          <a:p>
            <a:pPr algn="ctr"/>
            <a:r>
              <a:rPr lang="en-GB" sz="4400" dirty="0"/>
              <a:t>Miss Sintim</a:t>
            </a:r>
          </a:p>
          <a:p>
            <a:pPr algn="ctr"/>
            <a:r>
              <a:rPr lang="en-GB" sz="4400" dirty="0"/>
              <a:t>Miss Allen</a:t>
            </a:r>
          </a:p>
          <a:p>
            <a:pPr algn="ctr"/>
            <a:r>
              <a:rPr lang="en-GB" sz="4400" dirty="0"/>
              <a:t>Mr Smeeth</a:t>
            </a:r>
            <a:br>
              <a:rPr lang="en-GB" sz="4400" dirty="0"/>
            </a:br>
            <a:endParaRPr lang="en-GB" sz="4400" dirty="0"/>
          </a:p>
        </p:txBody>
      </p:sp>
    </p:spTree>
    <p:extLst>
      <p:ext uri="{BB962C8B-B14F-4D97-AF65-F5344CB8AC3E}">
        <p14:creationId xmlns:p14="http://schemas.microsoft.com/office/powerpoint/2010/main" val="809841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606490"/>
            <a:ext cx="9066245" cy="4093428"/>
          </a:xfrm>
          <a:prstGeom prst="rect">
            <a:avLst/>
          </a:prstGeom>
          <a:noFill/>
        </p:spPr>
        <p:txBody>
          <a:bodyPr wrap="square" rtlCol="0">
            <a:spAutoFit/>
          </a:bodyPr>
          <a:lstStyle/>
          <a:p>
            <a:pPr algn="ctr"/>
            <a:r>
              <a:rPr lang="en-GB" sz="4400" b="1" dirty="0"/>
              <a:t>Sleeping Arrangements</a:t>
            </a:r>
          </a:p>
          <a:p>
            <a:pPr marL="571500" indent="-571500">
              <a:buFont typeface="Arial" panose="020B0604020202020204" pitchFamily="34" charset="0"/>
              <a:buChar char="•"/>
            </a:pPr>
            <a:r>
              <a:rPr lang="en-GB" sz="3600" dirty="0"/>
              <a:t>Separate rooms for boys &amp; girls</a:t>
            </a:r>
          </a:p>
          <a:p>
            <a:pPr marL="571500" indent="-571500">
              <a:buFont typeface="Arial" panose="020B0604020202020204" pitchFamily="34" charset="0"/>
              <a:buChar char="•"/>
            </a:pPr>
            <a:r>
              <a:rPr lang="en-GB" sz="3600" dirty="0"/>
              <a:t>We will allocate pupils to groups/ rooms and pupils will be told these on arrival. </a:t>
            </a:r>
          </a:p>
          <a:p>
            <a:pPr marL="571500" indent="-571500">
              <a:buFont typeface="Arial" panose="020B0604020202020204" pitchFamily="34" charset="0"/>
              <a:buChar char="•"/>
            </a:pPr>
            <a:r>
              <a:rPr lang="en-GB" sz="3600" dirty="0"/>
              <a:t>Taken friendships </a:t>
            </a:r>
            <a:r>
              <a:rPr lang="en-GB" sz="3600" dirty="0" err="1"/>
              <a:t>etc</a:t>
            </a:r>
            <a:r>
              <a:rPr lang="en-GB" sz="3600" dirty="0"/>
              <a:t> into consideration in addition to dynamics of whole group</a:t>
            </a:r>
          </a:p>
          <a:p>
            <a:pPr marL="571500" indent="-571500">
              <a:buFont typeface="Arial" panose="020B0604020202020204" pitchFamily="34" charset="0"/>
              <a:buChar char="•"/>
            </a:pPr>
            <a:endParaRPr lang="en-GB" sz="3600" dirty="0"/>
          </a:p>
        </p:txBody>
      </p:sp>
    </p:spTree>
    <p:extLst>
      <p:ext uri="{BB962C8B-B14F-4D97-AF65-F5344CB8AC3E}">
        <p14:creationId xmlns:p14="http://schemas.microsoft.com/office/powerpoint/2010/main" val="3330139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606490"/>
            <a:ext cx="9066245" cy="6863417"/>
          </a:xfrm>
          <a:prstGeom prst="rect">
            <a:avLst/>
          </a:prstGeom>
          <a:noFill/>
        </p:spPr>
        <p:txBody>
          <a:bodyPr wrap="square" rtlCol="0">
            <a:spAutoFit/>
          </a:bodyPr>
          <a:lstStyle/>
          <a:p>
            <a:pPr algn="ctr"/>
            <a:r>
              <a:rPr lang="en-GB" sz="4400" dirty="0"/>
              <a:t>Team Building</a:t>
            </a:r>
          </a:p>
          <a:p>
            <a:pPr algn="ctr"/>
            <a:r>
              <a:rPr lang="en-GB" sz="4400" dirty="0"/>
              <a:t>Independence</a:t>
            </a:r>
          </a:p>
          <a:p>
            <a:pPr algn="ctr"/>
            <a:r>
              <a:rPr lang="en-GB" sz="4400" dirty="0"/>
              <a:t>Resilience</a:t>
            </a:r>
          </a:p>
          <a:p>
            <a:pPr algn="ctr"/>
            <a:r>
              <a:rPr lang="en-GB" sz="4400" dirty="0"/>
              <a:t>Creativity</a:t>
            </a:r>
          </a:p>
          <a:p>
            <a:pPr algn="ctr"/>
            <a:r>
              <a:rPr lang="en-GB" sz="4400" dirty="0"/>
              <a:t>Co-operation</a:t>
            </a:r>
          </a:p>
          <a:p>
            <a:pPr algn="ctr"/>
            <a:r>
              <a:rPr lang="en-GB" sz="4400" dirty="0"/>
              <a:t>Perseverance</a:t>
            </a:r>
          </a:p>
          <a:p>
            <a:pPr algn="ctr"/>
            <a:r>
              <a:rPr lang="en-GB" sz="4400" dirty="0"/>
              <a:t>Adventure</a:t>
            </a:r>
          </a:p>
          <a:p>
            <a:pPr algn="ctr"/>
            <a:r>
              <a:rPr lang="en-GB" sz="4400" dirty="0"/>
              <a:t>FUN</a:t>
            </a:r>
          </a:p>
          <a:p>
            <a:pPr algn="ctr"/>
            <a:r>
              <a:rPr lang="en-GB" sz="4400" dirty="0"/>
              <a:t>!!!</a:t>
            </a:r>
          </a:p>
          <a:p>
            <a:pPr algn="ctr"/>
            <a:endParaRPr lang="en-GB" sz="4400" dirty="0"/>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2024" y="471241"/>
            <a:ext cx="1493049" cy="959058"/>
          </a:xfrm>
          <a:prstGeom prst="rect">
            <a:avLst/>
          </a:prstGeom>
        </p:spPr>
      </p:pic>
    </p:spTree>
    <p:extLst>
      <p:ext uri="{BB962C8B-B14F-4D97-AF65-F5344CB8AC3E}">
        <p14:creationId xmlns:p14="http://schemas.microsoft.com/office/powerpoint/2010/main" val="2636693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3" name="Subtitle 2"/>
          <p:cNvSpPr>
            <a:spLocks noGrp="1"/>
          </p:cNvSpPr>
          <p:nvPr>
            <p:ph type="subTitle" idx="1"/>
          </p:nvPr>
        </p:nvSpPr>
        <p:spPr>
          <a:xfrm>
            <a:off x="1161634" y="3652846"/>
            <a:ext cx="9144000" cy="1655762"/>
          </a:xfrm>
        </p:spPr>
        <p:txBody>
          <a:bodyPr/>
          <a:lstStyle/>
          <a:p>
            <a:endParaRPr lang="en-GB" dirty="0"/>
          </a:p>
        </p:txBody>
      </p:sp>
      <p:sp>
        <p:nvSpPr>
          <p:cNvPr id="5" name="TextBox 4"/>
          <p:cNvSpPr txBox="1"/>
          <p:nvPr/>
        </p:nvSpPr>
        <p:spPr>
          <a:xfrm>
            <a:off x="1524000" y="458769"/>
            <a:ext cx="9066245" cy="5632311"/>
          </a:xfrm>
          <a:prstGeom prst="rect">
            <a:avLst/>
          </a:prstGeom>
          <a:noFill/>
        </p:spPr>
        <p:txBody>
          <a:bodyPr wrap="square" rtlCol="0">
            <a:spAutoFit/>
          </a:bodyPr>
          <a:lstStyle/>
          <a:p>
            <a:pPr algn="ctr"/>
            <a:r>
              <a:rPr lang="en-GB" sz="2000" b="1" dirty="0"/>
              <a:t>Kit List</a:t>
            </a:r>
          </a:p>
          <a:p>
            <a:pPr algn="ctr"/>
            <a:r>
              <a:rPr lang="en-GB" sz="2000" dirty="0"/>
              <a:t>Prepare for all weathers!</a:t>
            </a:r>
          </a:p>
          <a:p>
            <a:pPr algn="ctr"/>
            <a:r>
              <a:rPr lang="en-GB" sz="2000" dirty="0"/>
              <a:t>No mobile phones</a:t>
            </a:r>
          </a:p>
          <a:p>
            <a:pPr algn="ctr"/>
            <a:r>
              <a:rPr lang="en-GB" sz="2000" dirty="0"/>
              <a:t>Games </a:t>
            </a:r>
            <a:r>
              <a:rPr lang="en-GB" sz="2000" dirty="0" err="1"/>
              <a:t>eg.</a:t>
            </a:r>
            <a:r>
              <a:rPr lang="en-GB" sz="2000" dirty="0"/>
              <a:t> top trumps for evenings, book, colouring</a:t>
            </a:r>
          </a:p>
          <a:p>
            <a:pPr algn="ctr"/>
            <a:r>
              <a:rPr lang="en-GB" sz="2000" dirty="0"/>
              <a:t>Disposable lunch for arrival day</a:t>
            </a:r>
          </a:p>
          <a:p>
            <a:pPr algn="ctr"/>
            <a:r>
              <a:rPr lang="en-GB" sz="2000" dirty="0"/>
              <a:t>There will be plenty of food- snacks are not needed</a:t>
            </a:r>
          </a:p>
          <a:p>
            <a:pPr algn="ctr"/>
            <a:r>
              <a:rPr lang="en-GB" sz="2000" dirty="0"/>
              <a:t>Bedding- duvet and pillow cases </a:t>
            </a:r>
          </a:p>
          <a:p>
            <a:pPr algn="ctr"/>
            <a:r>
              <a:rPr lang="en-GB" sz="2000" dirty="0"/>
              <a:t>Swimming kit</a:t>
            </a:r>
          </a:p>
          <a:p>
            <a:pPr algn="ctr"/>
            <a:r>
              <a:rPr lang="en-GB" sz="2000" dirty="0"/>
              <a:t>Label everything</a:t>
            </a:r>
          </a:p>
          <a:p>
            <a:pPr algn="ctr"/>
            <a:r>
              <a:rPr lang="en-GB" sz="2000" dirty="0"/>
              <a:t>Pack your own case- tick lists are good</a:t>
            </a:r>
          </a:p>
          <a:p>
            <a:pPr algn="ctr"/>
            <a:r>
              <a:rPr lang="en-GB" sz="2000" dirty="0"/>
              <a:t>Max. £5 to spend in gift shop on site, £1 coin for swimming locker.</a:t>
            </a:r>
          </a:p>
          <a:p>
            <a:pPr algn="ctr"/>
            <a:endParaRPr lang="en-GB" sz="2000" dirty="0"/>
          </a:p>
          <a:p>
            <a:pPr algn="ctr"/>
            <a:r>
              <a:rPr lang="en-GB" sz="2000" dirty="0"/>
              <a:t>Don’t forget your Teddy!</a:t>
            </a:r>
          </a:p>
          <a:p>
            <a:pPr algn="ctr"/>
            <a:endParaRPr lang="en-GB" sz="2000" dirty="0"/>
          </a:p>
          <a:p>
            <a:pPr algn="ctr"/>
            <a:r>
              <a:rPr lang="en-GB" sz="2000" dirty="0"/>
              <a:t>We want to encourage independence therefore your child will be responsible for their own belongings. They also need to be able to carry everything themselves and their case/bag needs to fit under their bed. </a:t>
            </a:r>
          </a:p>
          <a:p>
            <a:pPr algn="ctr"/>
            <a:endParaRPr lang="en-GB" sz="2000" i="1" dirty="0"/>
          </a:p>
        </p:txBody>
      </p:sp>
      <p:pic>
        <p:nvPicPr>
          <p:cNvPr id="4" name="Picture 3"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27246" y="1490793"/>
            <a:ext cx="1460526" cy="1714361"/>
          </a:xfrm>
          <a:prstGeom prst="rect">
            <a:avLst/>
          </a:prstGeom>
        </p:spPr>
      </p:pic>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6245" y="458769"/>
            <a:ext cx="1400051" cy="1262075"/>
          </a:xfrm>
          <a:prstGeom prst="rect">
            <a:avLst/>
          </a:prstGeom>
        </p:spPr>
      </p:pic>
    </p:spTree>
    <p:extLst>
      <p:ext uri="{BB962C8B-B14F-4D97-AF65-F5344CB8AC3E}">
        <p14:creationId xmlns:p14="http://schemas.microsoft.com/office/powerpoint/2010/main" val="189628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Behaviour and Safety</a:t>
            </a:r>
          </a:p>
        </p:txBody>
      </p:sp>
      <p:sp>
        <p:nvSpPr>
          <p:cNvPr id="3" name="Content Placeholder 2"/>
          <p:cNvSpPr>
            <a:spLocks noGrp="1"/>
          </p:cNvSpPr>
          <p:nvPr>
            <p:ph idx="1"/>
          </p:nvPr>
        </p:nvSpPr>
        <p:spPr>
          <a:xfrm>
            <a:off x="838200" y="1418253"/>
            <a:ext cx="10515600" cy="4758710"/>
          </a:xfrm>
        </p:spPr>
        <p:txBody>
          <a:bodyPr>
            <a:normAutofit fontScale="85000" lnSpcReduction="20000"/>
          </a:bodyPr>
          <a:lstStyle/>
          <a:p>
            <a:r>
              <a:rPr lang="en-GB" dirty="0"/>
              <a:t>It is extremely important that all children uphold expectations of behaviour and safety throughout the residential in the same way they would in school. Our usual behaviour policy applies. </a:t>
            </a:r>
          </a:p>
          <a:p>
            <a:r>
              <a:rPr lang="en-GB" dirty="0"/>
              <a:t>If any child behaves in a way that compromises their own safety or that of others a risk assessment will be conducted and this may result in the need for them to be collected by parents. </a:t>
            </a:r>
          </a:p>
          <a:p>
            <a:r>
              <a:rPr lang="en-GB" dirty="0"/>
              <a:t>There are times when children will be unsupervised in their dormitories- including during the night. Any behaviour which compromises safety and wellbeing will be dealt with seriously- this includes bullying, climbing, use of mobile phones and inappropriate use of fire escapes. If deemed appropriate, fair and proportionate this may lead to immediate exclusion from the residential and there may be further consequence upon return to school.</a:t>
            </a:r>
          </a:p>
          <a:p>
            <a:r>
              <a:rPr lang="en-GB" dirty="0"/>
              <a:t>A behaviour agreement </a:t>
            </a:r>
            <a:r>
              <a:rPr lang="en-GB" b="1" dirty="0"/>
              <a:t>must</a:t>
            </a:r>
            <a:r>
              <a:rPr lang="en-GB" dirty="0"/>
              <a:t> be signed for your child to attend and we encourage you to talk with your child about behaviour and safety in advance, in order to reinforce our messages.  </a:t>
            </a:r>
          </a:p>
        </p:txBody>
      </p:sp>
    </p:spTree>
    <p:extLst>
      <p:ext uri="{BB962C8B-B14F-4D97-AF65-F5344CB8AC3E}">
        <p14:creationId xmlns:p14="http://schemas.microsoft.com/office/powerpoint/2010/main" val="2564250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b="1" dirty="0"/>
              <a:t>Exploring the grounds</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535" y="365125"/>
            <a:ext cx="4351779" cy="1475705"/>
          </a:xfr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512" y="1578480"/>
            <a:ext cx="3961737" cy="2662119"/>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560" y="2909539"/>
            <a:ext cx="3179728" cy="2237400"/>
          </a:xfrm>
          <a:prstGeom prst="rect">
            <a:avLst/>
          </a:prstGeom>
        </p:spPr>
      </p:pic>
      <p:pic>
        <p:nvPicPr>
          <p:cNvPr id="7" name="Picture 6"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3568" y="4420233"/>
            <a:ext cx="2994373" cy="2067441"/>
          </a:xfrm>
          <a:prstGeom prst="rect">
            <a:avLst/>
          </a:prstGeom>
        </p:spPr>
      </p:pic>
    </p:spTree>
    <p:extLst>
      <p:ext uri="{BB962C8B-B14F-4D97-AF65-F5344CB8AC3E}">
        <p14:creationId xmlns:p14="http://schemas.microsoft.com/office/powerpoint/2010/main" val="58810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5" name="TextBox 4"/>
          <p:cNvSpPr txBox="1"/>
          <p:nvPr/>
        </p:nvSpPr>
        <p:spPr>
          <a:xfrm>
            <a:off x="471055" y="177282"/>
            <a:ext cx="10619933" cy="7384073"/>
          </a:xfrm>
          <a:prstGeom prst="rect">
            <a:avLst/>
          </a:prstGeom>
          <a:noFill/>
        </p:spPr>
        <p:txBody>
          <a:bodyPr wrap="square" rtlCol="0">
            <a:spAutoFit/>
          </a:bodyPr>
          <a:lstStyle/>
          <a:p>
            <a:r>
              <a:rPr lang="en-GB" b="1" u="sng" dirty="0"/>
              <a:t>FRIDAY </a:t>
            </a:r>
            <a:r>
              <a:rPr lang="en-GB" dirty="0"/>
              <a:t> </a:t>
            </a:r>
          </a:p>
          <a:p>
            <a:r>
              <a:rPr lang="en-GB" dirty="0"/>
              <a:t> </a:t>
            </a:r>
          </a:p>
          <a:p>
            <a:r>
              <a:rPr lang="en-GB" dirty="0"/>
              <a:t>8.15/ 8.30 AM	Pointon/ </a:t>
            </a:r>
            <a:r>
              <a:rPr lang="en-GB" dirty="0" err="1"/>
              <a:t>Donington</a:t>
            </a:r>
            <a:r>
              <a:rPr lang="en-GB" dirty="0"/>
              <a:t> Arrive at school and go into the hall</a:t>
            </a:r>
          </a:p>
          <a:p>
            <a:endParaRPr lang="en-GB" dirty="0"/>
          </a:p>
          <a:p>
            <a:r>
              <a:rPr lang="en-GB" dirty="0"/>
              <a:t>8.30/9 AM	DEPART FOR AYLMERTON</a:t>
            </a:r>
          </a:p>
          <a:p>
            <a:r>
              <a:rPr lang="en-GB" dirty="0"/>
              <a:t> </a:t>
            </a:r>
          </a:p>
          <a:p>
            <a:pPr>
              <a:lnSpc>
                <a:spcPts val="23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11.30 AM	Arrive and settle in</a:t>
            </a:r>
            <a:endParaRPr lang="en-GB" sz="1800" dirty="0">
              <a:effectLst/>
              <a:latin typeface="Times New Roman" panose="02020603050405020304" pitchFamily="18" charset="0"/>
              <a:ea typeface="Times New Roman" panose="02020603050405020304" pitchFamily="18" charset="0"/>
            </a:endParaRPr>
          </a:p>
          <a:p>
            <a:pPr>
              <a:lnSpc>
                <a:spcPts val="23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lnSpc>
                <a:spcPts val="23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12.15 PM	Lunch- (own packed lunch)</a:t>
            </a:r>
          </a:p>
          <a:p>
            <a:pPr>
              <a:lnSpc>
                <a:spcPts val="2300"/>
              </a:lnSpc>
            </a:pPr>
            <a:endParaRPr lang="en-GB" sz="1800" dirty="0">
              <a:effectLst/>
              <a:latin typeface="Times New Roman" panose="02020603050405020304" pitchFamily="18" charset="0"/>
              <a:ea typeface="Times New Roman" panose="02020603050405020304" pitchFamily="18" charset="0"/>
            </a:endParaRPr>
          </a:p>
          <a:p>
            <a:r>
              <a:rPr lang="en-GB" dirty="0"/>
              <a:t>1.00 PM		Coach –  to Cromer</a:t>
            </a:r>
          </a:p>
          <a:p>
            <a:r>
              <a:rPr lang="en-GB" dirty="0"/>
              <a:t> </a:t>
            </a:r>
          </a:p>
          <a:p>
            <a:r>
              <a:rPr lang="en-GB" dirty="0"/>
              <a:t>1.30 PM		Walk to West Runton</a:t>
            </a:r>
          </a:p>
          <a:p>
            <a:r>
              <a:rPr lang="en-GB" dirty="0"/>
              <a:t> </a:t>
            </a:r>
          </a:p>
          <a:p>
            <a:r>
              <a:rPr lang="en-GB" dirty="0"/>
              <a:t>2.30 PM		Examine beach environment- rockpools, fossils, erosion</a:t>
            </a:r>
          </a:p>
          <a:p>
            <a:r>
              <a:rPr lang="en-GB" dirty="0"/>
              <a:t>				 </a:t>
            </a:r>
          </a:p>
          <a:p>
            <a:r>
              <a:rPr lang="en-GB" dirty="0"/>
              <a:t>4.15 PM		Coach – West Runton to AOEC</a:t>
            </a:r>
          </a:p>
          <a:p>
            <a:r>
              <a:rPr lang="en-GB" dirty="0"/>
              <a:t> </a:t>
            </a:r>
          </a:p>
          <a:p>
            <a:r>
              <a:rPr lang="en-GB" dirty="0"/>
              <a:t>5.00 PM		Evening talk </a:t>
            </a:r>
          </a:p>
          <a:p>
            <a:r>
              <a:rPr lang="en-GB" dirty="0"/>
              <a:t>5.30 PM		Evening meal</a:t>
            </a:r>
          </a:p>
          <a:p>
            <a:r>
              <a:rPr lang="en-GB" dirty="0"/>
              <a:t> </a:t>
            </a:r>
          </a:p>
          <a:p>
            <a:r>
              <a:rPr lang="en-GB" dirty="0"/>
              <a:t>7.00 PM		Twilight safari</a:t>
            </a:r>
          </a:p>
          <a:p>
            <a:r>
              <a:rPr lang="en-GB" dirty="0"/>
              <a:t> </a:t>
            </a:r>
          </a:p>
          <a:p>
            <a:r>
              <a:rPr lang="en-GB" dirty="0"/>
              <a:t>9.30 PM		Evening drink</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lnSpc>
                <a:spcPts val="23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r>
              <a:rPr lang="en-GB" dirty="0"/>
              <a:t> </a:t>
            </a:r>
          </a:p>
        </p:txBody>
      </p:sp>
      <p:pic>
        <p:nvPicPr>
          <p:cNvPr id="4" name="Picture 3">
            <a:extLst>
              <a:ext uri="{FF2B5EF4-FFF2-40B4-BE49-F238E27FC236}">
                <a16:creationId xmlns:a16="http://schemas.microsoft.com/office/drawing/2014/main" id="{D2415A7D-3E28-37F4-5753-1B3FDED2F44F}"/>
              </a:ext>
            </a:extLst>
          </p:cNvPr>
          <p:cNvPicPr>
            <a:picLocks noChangeAspect="1"/>
          </p:cNvPicPr>
          <p:nvPr/>
        </p:nvPicPr>
        <p:blipFill>
          <a:blip r:embed="rId2"/>
          <a:stretch>
            <a:fillRect/>
          </a:stretch>
        </p:blipFill>
        <p:spPr>
          <a:xfrm>
            <a:off x="6818103" y="1597891"/>
            <a:ext cx="4580723" cy="2189018"/>
          </a:xfrm>
          <a:prstGeom prst="rect">
            <a:avLst/>
          </a:prstGeom>
        </p:spPr>
      </p:pic>
    </p:spTree>
    <p:extLst>
      <p:ext uri="{BB962C8B-B14F-4D97-AF65-F5344CB8AC3E}">
        <p14:creationId xmlns:p14="http://schemas.microsoft.com/office/powerpoint/2010/main" val="1275119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sz="3100" dirty="0"/>
          </a:p>
        </p:txBody>
      </p:sp>
      <p:sp>
        <p:nvSpPr>
          <p:cNvPr id="5" name="TextBox 4"/>
          <p:cNvSpPr txBox="1"/>
          <p:nvPr/>
        </p:nvSpPr>
        <p:spPr>
          <a:xfrm>
            <a:off x="581891" y="0"/>
            <a:ext cx="10086109" cy="7263527"/>
          </a:xfrm>
          <a:prstGeom prst="rect">
            <a:avLst/>
          </a:prstGeom>
          <a:noFill/>
        </p:spPr>
        <p:txBody>
          <a:bodyPr wrap="square" rtlCol="0">
            <a:spAutoFit/>
          </a:bodyPr>
          <a:lstStyle/>
          <a:p>
            <a:r>
              <a:rPr lang="en-GB" b="1" u="sng" dirty="0"/>
              <a:t>SATURDAY</a:t>
            </a:r>
            <a:endParaRPr lang="en-GB" b="1" dirty="0"/>
          </a:p>
          <a:p>
            <a:r>
              <a:rPr lang="en-GB" dirty="0"/>
              <a:t> 8.00 AM		Breakfast</a:t>
            </a:r>
          </a:p>
          <a:p>
            <a:r>
              <a:rPr lang="en-GB" dirty="0"/>
              <a:t> </a:t>
            </a:r>
          </a:p>
          <a:p>
            <a:r>
              <a:rPr lang="en-GB" dirty="0"/>
              <a:t>9.15 AM		Morning briefing </a:t>
            </a:r>
          </a:p>
          <a:p>
            <a:r>
              <a:rPr lang="en-GB" dirty="0"/>
              <a:t>9.45 AM		Coach – AOEC to </a:t>
            </a:r>
            <a:r>
              <a:rPr lang="en-GB" dirty="0" err="1"/>
              <a:t>Morston</a:t>
            </a:r>
            <a:endParaRPr lang="en-GB" dirty="0"/>
          </a:p>
          <a:p>
            <a:r>
              <a:rPr lang="en-GB" dirty="0"/>
              <a:t> </a:t>
            </a:r>
          </a:p>
          <a:p>
            <a:r>
              <a:rPr lang="en-GB" dirty="0"/>
              <a:t>10.45 AM		Ferry to the seals and Blakeney Point</a:t>
            </a:r>
          </a:p>
          <a:p>
            <a:r>
              <a:rPr lang="en-GB" dirty="0"/>
              <a:t> </a:t>
            </a:r>
          </a:p>
          <a:p>
            <a:r>
              <a:rPr lang="en-GB" dirty="0"/>
              <a:t>11.30 AM		Examine dune and shingle </a:t>
            </a:r>
            <a:r>
              <a:rPr lang="en-GB" dirty="0" err="1"/>
              <a:t>habitatas</a:t>
            </a:r>
            <a:endParaRPr lang="en-GB" dirty="0"/>
          </a:p>
          <a:p>
            <a:r>
              <a:rPr lang="en-GB" dirty="0"/>
              <a:t> </a:t>
            </a:r>
          </a:p>
          <a:p>
            <a:r>
              <a:rPr lang="en-GB" dirty="0"/>
              <a:t>12.30 PM		Lunch </a:t>
            </a:r>
          </a:p>
          <a:p>
            <a:r>
              <a:rPr lang="en-GB" dirty="0"/>
              <a:t>1.00 PM		Walk to watch house</a:t>
            </a:r>
          </a:p>
          <a:p>
            <a:r>
              <a:rPr lang="en-GB" dirty="0"/>
              <a:t> </a:t>
            </a:r>
          </a:p>
          <a:p>
            <a:r>
              <a:rPr lang="en-GB" dirty="0"/>
              <a:t>2.00 PM		Examine marsh habitat</a:t>
            </a:r>
          </a:p>
          <a:p>
            <a:r>
              <a:rPr lang="en-GB" dirty="0"/>
              <a:t> </a:t>
            </a:r>
          </a:p>
          <a:p>
            <a:r>
              <a:rPr lang="en-GB" dirty="0"/>
              <a:t>3.00 PM		Walk to Blakeney</a:t>
            </a:r>
          </a:p>
          <a:p>
            <a:r>
              <a:rPr lang="en-GB" dirty="0"/>
              <a:t> </a:t>
            </a:r>
          </a:p>
          <a:p>
            <a:r>
              <a:rPr lang="en-GB" dirty="0"/>
              <a:t>4.15 PM		COACH – BLAKENEY TO AOEC</a:t>
            </a:r>
          </a:p>
          <a:p>
            <a:r>
              <a:rPr lang="en-GB" dirty="0"/>
              <a:t> </a:t>
            </a:r>
          </a:p>
          <a:p>
            <a:r>
              <a:rPr lang="en-GB" dirty="0"/>
              <a:t>5.30 PM		Evening meal</a:t>
            </a:r>
          </a:p>
          <a:p>
            <a:r>
              <a:rPr lang="en-GB" dirty="0"/>
              <a:t> </a:t>
            </a:r>
          </a:p>
          <a:p>
            <a:r>
              <a:rPr lang="en-GB" dirty="0"/>
              <a:t>7.30 PM		DISCO</a:t>
            </a:r>
          </a:p>
          <a:p>
            <a:r>
              <a:rPr lang="en-GB" dirty="0"/>
              <a:t> </a:t>
            </a:r>
          </a:p>
          <a:p>
            <a:r>
              <a:rPr lang="en-GB" dirty="0"/>
              <a:t>9.00 PM		Evening drink</a:t>
            </a:r>
          </a:p>
          <a:p>
            <a:endParaRPr lang="en-GB" sz="1600" dirty="0"/>
          </a:p>
          <a:p>
            <a:endParaRPr lang="en-GB" dirty="0"/>
          </a:p>
        </p:txBody>
      </p:sp>
      <p:pic>
        <p:nvPicPr>
          <p:cNvPr id="4" name="Picture 3">
            <a:extLst>
              <a:ext uri="{FF2B5EF4-FFF2-40B4-BE49-F238E27FC236}">
                <a16:creationId xmlns:a16="http://schemas.microsoft.com/office/drawing/2014/main" id="{C6A41615-7776-3C3D-046A-C284D142D141}"/>
              </a:ext>
            </a:extLst>
          </p:cNvPr>
          <p:cNvPicPr>
            <a:picLocks noChangeAspect="1"/>
          </p:cNvPicPr>
          <p:nvPr/>
        </p:nvPicPr>
        <p:blipFill>
          <a:blip r:embed="rId2"/>
          <a:stretch>
            <a:fillRect/>
          </a:stretch>
        </p:blipFill>
        <p:spPr>
          <a:xfrm>
            <a:off x="6390640" y="177282"/>
            <a:ext cx="5661660" cy="1657350"/>
          </a:xfrm>
          <a:prstGeom prst="rect">
            <a:avLst/>
          </a:prstGeom>
        </p:spPr>
      </p:pic>
    </p:spTree>
    <p:extLst>
      <p:ext uri="{BB962C8B-B14F-4D97-AF65-F5344CB8AC3E}">
        <p14:creationId xmlns:p14="http://schemas.microsoft.com/office/powerpoint/2010/main" val="3593605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a:br>
            <a:br>
              <a:rPr lang="en-GB"/>
            </a:br>
            <a:br>
              <a:rPr lang="en-GB"/>
            </a:br>
            <a:br>
              <a:rPr lang="en-GB"/>
            </a:br>
            <a:br>
              <a:rPr lang="en-GB"/>
            </a:br>
            <a:br>
              <a:rPr lang="en-GB"/>
            </a:br>
            <a:br>
              <a:rPr lang="en-GB"/>
            </a:br>
            <a:br>
              <a:rPr lang="en-GB"/>
            </a:br>
            <a:br>
              <a:rPr lang="en-GB"/>
            </a:br>
            <a:br>
              <a:rPr lang="en-GB"/>
            </a:br>
            <a:br>
              <a:rPr lang="en-GB"/>
            </a:br>
            <a:br>
              <a:rPr lang="en-GB"/>
            </a:br>
            <a:br>
              <a:rPr lang="en-GB"/>
            </a:br>
            <a:endParaRPr lang="en-GB" sz="3100" dirty="0"/>
          </a:p>
        </p:txBody>
      </p:sp>
      <p:sp>
        <p:nvSpPr>
          <p:cNvPr id="5" name="TextBox 4"/>
          <p:cNvSpPr txBox="1"/>
          <p:nvPr/>
        </p:nvSpPr>
        <p:spPr>
          <a:xfrm>
            <a:off x="240145" y="177282"/>
            <a:ext cx="11172911" cy="7294305"/>
          </a:xfrm>
          <a:prstGeom prst="rect">
            <a:avLst/>
          </a:prstGeom>
          <a:noFill/>
        </p:spPr>
        <p:txBody>
          <a:bodyPr wrap="square" rtlCol="0">
            <a:spAutoFit/>
          </a:bodyPr>
          <a:lstStyle/>
          <a:p>
            <a:r>
              <a:rPr lang="en-GB" b="1" dirty="0"/>
              <a:t>SUNDAY </a:t>
            </a:r>
          </a:p>
          <a:p>
            <a:r>
              <a:rPr lang="en-GB" dirty="0"/>
              <a:t> </a:t>
            </a:r>
          </a:p>
          <a:p>
            <a:r>
              <a:rPr lang="en-GB" dirty="0"/>
              <a:t>8.00 AM		Breakfast </a:t>
            </a:r>
          </a:p>
          <a:p>
            <a:r>
              <a:rPr lang="en-GB" dirty="0"/>
              <a:t> </a:t>
            </a:r>
          </a:p>
          <a:p>
            <a:r>
              <a:rPr lang="en-GB" dirty="0"/>
              <a:t>9.15 AM		Instructions for the day</a:t>
            </a:r>
          </a:p>
          <a:p>
            <a:r>
              <a:rPr lang="en-GB" dirty="0"/>
              <a:t> </a:t>
            </a:r>
          </a:p>
          <a:p>
            <a:r>
              <a:rPr lang="en-GB" dirty="0"/>
              <a:t>9.45 AM		Team building activities</a:t>
            </a:r>
          </a:p>
          <a:p>
            <a:r>
              <a:rPr lang="en-GB" dirty="0"/>
              <a:t> </a:t>
            </a:r>
          </a:p>
          <a:p>
            <a:r>
              <a:rPr lang="en-GB" dirty="0"/>
              <a:t>12 NOON		Lunch </a:t>
            </a:r>
          </a:p>
          <a:p>
            <a:r>
              <a:rPr lang="en-GB" dirty="0"/>
              <a:t>12.30 PM		Afternoon talk</a:t>
            </a:r>
          </a:p>
          <a:p>
            <a:r>
              <a:rPr lang="en-GB" dirty="0"/>
              <a:t> </a:t>
            </a:r>
          </a:p>
          <a:p>
            <a:r>
              <a:rPr lang="en-GB" dirty="0"/>
              <a:t>1.00 PM		The monster trail</a:t>
            </a:r>
          </a:p>
          <a:p>
            <a:r>
              <a:rPr lang="en-GB" dirty="0"/>
              <a:t> </a:t>
            </a:r>
          </a:p>
          <a:p>
            <a:r>
              <a:rPr lang="en-GB" dirty="0"/>
              <a:t>4.30 PM		Results and feedback</a:t>
            </a:r>
          </a:p>
          <a:p>
            <a:r>
              <a:rPr lang="en-GB" dirty="0"/>
              <a:t> </a:t>
            </a:r>
          </a:p>
          <a:p>
            <a:r>
              <a:rPr lang="en-GB" dirty="0"/>
              <a:t>5.15 PM		Evening meal</a:t>
            </a:r>
          </a:p>
          <a:p>
            <a:r>
              <a:rPr lang="en-GB" dirty="0"/>
              <a:t> </a:t>
            </a:r>
          </a:p>
          <a:p>
            <a:r>
              <a:rPr lang="en-GB" dirty="0"/>
              <a:t>6.30 PM		Coach – AOEC TO Sheringham</a:t>
            </a:r>
          </a:p>
          <a:p>
            <a:r>
              <a:rPr lang="en-GB" dirty="0"/>
              <a:t> </a:t>
            </a:r>
          </a:p>
          <a:p>
            <a:r>
              <a:rPr lang="en-GB" dirty="0"/>
              <a:t>7.00 PM		Swimming at the Reef</a:t>
            </a:r>
          </a:p>
          <a:p>
            <a:r>
              <a:rPr lang="en-GB" dirty="0"/>
              <a:t> </a:t>
            </a:r>
          </a:p>
          <a:p>
            <a:r>
              <a:rPr lang="en-GB" dirty="0"/>
              <a:t>8.15 PM		COACH – Sheringham to AOEC</a:t>
            </a:r>
          </a:p>
          <a:p>
            <a:r>
              <a:rPr lang="en-GB" dirty="0"/>
              <a:t> </a:t>
            </a:r>
          </a:p>
          <a:p>
            <a:r>
              <a:rPr lang="en-GB" dirty="0"/>
              <a:t>9.00 PM		Evening drink</a:t>
            </a:r>
          </a:p>
          <a:p>
            <a:r>
              <a:rPr lang="en-GB" dirty="0"/>
              <a:t> </a:t>
            </a:r>
          </a:p>
        </p:txBody>
      </p:sp>
      <p:pic>
        <p:nvPicPr>
          <p:cNvPr id="4" name="Picture 3">
            <a:extLst>
              <a:ext uri="{FF2B5EF4-FFF2-40B4-BE49-F238E27FC236}">
                <a16:creationId xmlns:a16="http://schemas.microsoft.com/office/drawing/2014/main" id="{955BCB89-C5ED-3E98-6E80-2C50FA9FE09A}"/>
              </a:ext>
            </a:extLst>
          </p:cNvPr>
          <p:cNvPicPr>
            <a:picLocks noChangeAspect="1"/>
          </p:cNvPicPr>
          <p:nvPr/>
        </p:nvPicPr>
        <p:blipFill>
          <a:blip r:embed="rId2"/>
          <a:stretch>
            <a:fillRect/>
          </a:stretch>
        </p:blipFill>
        <p:spPr>
          <a:xfrm>
            <a:off x="6477001" y="629920"/>
            <a:ext cx="5130481" cy="1973262"/>
          </a:xfrm>
          <a:prstGeom prst="rect">
            <a:avLst/>
          </a:prstGeom>
        </p:spPr>
      </p:pic>
    </p:spTree>
    <p:extLst>
      <p:ext uri="{BB962C8B-B14F-4D97-AF65-F5344CB8AC3E}">
        <p14:creationId xmlns:p14="http://schemas.microsoft.com/office/powerpoint/2010/main" val="4090656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5558356"/>
          </a:xfrm>
        </p:spPr>
        <p:txBody>
          <a:bodyPr>
            <a:normAutofit fontScale="90000"/>
          </a:bodyPr>
          <a:lstStyle/>
          <a:p>
            <a:br>
              <a:rPr lang="en-GB"/>
            </a:br>
            <a:br>
              <a:rPr lang="en-GB"/>
            </a:br>
            <a:br>
              <a:rPr lang="en-GB"/>
            </a:br>
            <a:br>
              <a:rPr lang="en-GB"/>
            </a:br>
            <a:br>
              <a:rPr lang="en-GB"/>
            </a:br>
            <a:br>
              <a:rPr lang="en-GB"/>
            </a:br>
            <a:br>
              <a:rPr lang="en-GB"/>
            </a:br>
            <a:br>
              <a:rPr lang="en-GB"/>
            </a:br>
            <a:br>
              <a:rPr lang="en-GB"/>
            </a:br>
            <a:br>
              <a:rPr lang="en-GB"/>
            </a:br>
            <a:br>
              <a:rPr lang="en-GB"/>
            </a:br>
            <a:br>
              <a:rPr lang="en-GB"/>
            </a:br>
            <a:br>
              <a:rPr lang="en-GB"/>
            </a:br>
            <a:endParaRPr lang="en-GB" sz="3100" dirty="0"/>
          </a:p>
        </p:txBody>
      </p:sp>
      <p:sp>
        <p:nvSpPr>
          <p:cNvPr id="5" name="TextBox 4"/>
          <p:cNvSpPr txBox="1"/>
          <p:nvPr/>
        </p:nvSpPr>
        <p:spPr>
          <a:xfrm>
            <a:off x="419500" y="380325"/>
            <a:ext cx="10248500" cy="3693319"/>
          </a:xfrm>
          <a:prstGeom prst="rect">
            <a:avLst/>
          </a:prstGeom>
          <a:noFill/>
        </p:spPr>
        <p:txBody>
          <a:bodyPr wrap="square" rtlCol="0">
            <a:spAutoFit/>
          </a:bodyPr>
          <a:lstStyle/>
          <a:p>
            <a:r>
              <a:rPr lang="en-GB" dirty="0"/>
              <a:t>MONDAY</a:t>
            </a:r>
          </a:p>
          <a:p>
            <a:endParaRPr lang="en-GB" dirty="0"/>
          </a:p>
          <a:p>
            <a:endParaRPr lang="en-GB" dirty="0"/>
          </a:p>
          <a:p>
            <a:r>
              <a:rPr lang="en-GB" dirty="0"/>
              <a:t> 8.00 AM		Breakfast</a:t>
            </a:r>
          </a:p>
          <a:p>
            <a:r>
              <a:rPr lang="en-GB" dirty="0"/>
              <a:t> </a:t>
            </a:r>
          </a:p>
          <a:p>
            <a:r>
              <a:rPr lang="en-GB" dirty="0"/>
              <a:t>9.15 AM		Morning briefing</a:t>
            </a:r>
          </a:p>
          <a:p>
            <a:endParaRPr lang="en-GB" dirty="0"/>
          </a:p>
          <a:p>
            <a:r>
              <a:rPr lang="en-GB" dirty="0"/>
              <a:t>9.30 AM		Woodland fun and hide building </a:t>
            </a:r>
          </a:p>
          <a:p>
            <a:r>
              <a:rPr lang="en-GB" dirty="0"/>
              <a:t> </a:t>
            </a:r>
          </a:p>
          <a:p>
            <a:r>
              <a:rPr lang="en-GB" dirty="0"/>
              <a:t>12.15 PM		Lunch</a:t>
            </a:r>
          </a:p>
          <a:p>
            <a:r>
              <a:rPr lang="en-GB" dirty="0"/>
              <a:t> </a:t>
            </a:r>
          </a:p>
          <a:p>
            <a:r>
              <a:rPr lang="en-GB" dirty="0"/>
              <a:t>1.00 PM		Embark coach and depart for school</a:t>
            </a:r>
          </a:p>
          <a:p>
            <a:endParaRPr lang="en-GB" dirty="0"/>
          </a:p>
        </p:txBody>
      </p:sp>
      <p:pic>
        <p:nvPicPr>
          <p:cNvPr id="4" name="Picture 3">
            <a:extLst>
              <a:ext uri="{FF2B5EF4-FFF2-40B4-BE49-F238E27FC236}">
                <a16:creationId xmlns:a16="http://schemas.microsoft.com/office/drawing/2014/main" id="{17830B1B-501B-5234-4BBC-DCC63D677B02}"/>
              </a:ext>
            </a:extLst>
          </p:cNvPr>
          <p:cNvPicPr>
            <a:picLocks noChangeAspect="1"/>
          </p:cNvPicPr>
          <p:nvPr/>
        </p:nvPicPr>
        <p:blipFill>
          <a:blip r:embed="rId2"/>
          <a:stretch>
            <a:fillRect/>
          </a:stretch>
        </p:blipFill>
        <p:spPr>
          <a:xfrm>
            <a:off x="6968514" y="380325"/>
            <a:ext cx="4537700" cy="2102961"/>
          </a:xfrm>
          <a:prstGeom prst="rect">
            <a:avLst/>
          </a:prstGeom>
        </p:spPr>
      </p:pic>
    </p:spTree>
    <p:extLst>
      <p:ext uri="{BB962C8B-B14F-4D97-AF65-F5344CB8AC3E}">
        <p14:creationId xmlns:p14="http://schemas.microsoft.com/office/powerpoint/2010/main" val="1978602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750" y="397401"/>
            <a:ext cx="10248500" cy="6063198"/>
          </a:xfrm>
          <a:prstGeom prst="rect">
            <a:avLst/>
          </a:prstGeom>
          <a:noFill/>
        </p:spPr>
        <p:txBody>
          <a:bodyPr wrap="square" rtlCol="0">
            <a:spAutoFit/>
          </a:bodyPr>
          <a:lstStyle/>
          <a:p>
            <a:pPr algn="ctr"/>
            <a:r>
              <a:rPr lang="en-GB" sz="3600" dirty="0"/>
              <a:t>What you need:</a:t>
            </a:r>
          </a:p>
          <a:p>
            <a:pPr algn="ctr"/>
            <a:r>
              <a:rPr lang="en-GB" sz="3600" dirty="0"/>
              <a:t>Behaviour agreement</a:t>
            </a:r>
          </a:p>
          <a:p>
            <a:pPr algn="ctr"/>
            <a:r>
              <a:rPr lang="en-GB" sz="3600" dirty="0"/>
              <a:t>Kit List</a:t>
            </a:r>
          </a:p>
          <a:p>
            <a:pPr algn="ctr"/>
            <a:r>
              <a:rPr lang="en-GB" sz="3600" dirty="0"/>
              <a:t>Medication form</a:t>
            </a:r>
          </a:p>
          <a:p>
            <a:pPr algn="ctr"/>
            <a:r>
              <a:rPr lang="en-GB" sz="3600" dirty="0"/>
              <a:t>Copy of presentation</a:t>
            </a:r>
          </a:p>
          <a:p>
            <a:pPr algn="ctr"/>
            <a:r>
              <a:rPr lang="en-GB" sz="3600" dirty="0"/>
              <a:t>Check contact details are current </a:t>
            </a:r>
          </a:p>
          <a:p>
            <a:pPr algn="ctr"/>
            <a:r>
              <a:rPr lang="en-GB" sz="3600" dirty="0"/>
              <a:t>Explore the website:</a:t>
            </a:r>
          </a:p>
          <a:p>
            <a:pPr algn="ctr"/>
            <a:r>
              <a:rPr lang="en-GB" sz="3600" dirty="0">
                <a:hlinkClick r:id="rId2"/>
              </a:rPr>
              <a:t>https://www.afsc.co.uk/</a:t>
            </a:r>
            <a:endParaRPr lang="en-GB" sz="3600" dirty="0"/>
          </a:p>
          <a:p>
            <a:pPr algn="ctr"/>
            <a:r>
              <a:rPr lang="en-GB" sz="5400" b="1" dirty="0"/>
              <a:t>Any Questions?</a:t>
            </a:r>
            <a:endParaRPr lang="en-GB" sz="3600" b="1" dirty="0"/>
          </a:p>
          <a:p>
            <a:pPr algn="ctr"/>
            <a:endParaRPr lang="en-GB" sz="2800" dirty="0"/>
          </a:p>
          <a:p>
            <a:endParaRPr lang="en-GB" dirty="0"/>
          </a:p>
        </p:txBody>
      </p:sp>
    </p:spTree>
    <p:extLst>
      <p:ext uri="{BB962C8B-B14F-4D97-AF65-F5344CB8AC3E}">
        <p14:creationId xmlns:p14="http://schemas.microsoft.com/office/powerpoint/2010/main" val="852410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7f19b77-9183-4fc2-bb77-da09682717ed">
      <Terms xmlns="http://schemas.microsoft.com/office/infopath/2007/PartnerControls"/>
    </lcf76f155ced4ddcb4097134ff3c332f>
    <TaxCatchAll xmlns="4aa0b2aa-ae8d-4d1d-a89c-3d0d53edecf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974AFA60A921347BF94085EAF489C10" ma:contentTypeVersion="19" ma:contentTypeDescription="Create a new document." ma:contentTypeScope="" ma:versionID="0924bcf88e907032187174bc30220af6">
  <xsd:schema xmlns:xsd="http://www.w3.org/2001/XMLSchema" xmlns:xs="http://www.w3.org/2001/XMLSchema" xmlns:p="http://schemas.microsoft.com/office/2006/metadata/properties" xmlns:ns2="47f19b77-9183-4fc2-bb77-da09682717ed" xmlns:ns3="4aa0b2aa-ae8d-4d1d-a89c-3d0d53edecf4" targetNamespace="http://schemas.microsoft.com/office/2006/metadata/properties" ma:root="true" ma:fieldsID="b4821dea5e7bebb09ba6eb28682bbf75" ns2:_="" ns3:_="">
    <xsd:import namespace="47f19b77-9183-4fc2-bb77-da09682717ed"/>
    <xsd:import namespace="4aa0b2aa-ae8d-4d1d-a89c-3d0d53edecf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f19b77-9183-4fc2-bb77-da09682717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6e6c20e-1c20-40a5-b105-c40edbba9b7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a0b2aa-ae8d-4d1d-a89c-3d0d53edecf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748614d-01fe-43c7-8c9f-1cccb5633d5b}" ma:internalName="TaxCatchAll" ma:showField="CatchAllData" ma:web="4aa0b2aa-ae8d-4d1d-a89c-3d0d53edec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0ECFEC-5018-4B3F-9866-162E84B055D3}">
  <ds:schemaRefs>
    <ds:schemaRef ds:uri="http://schemas.microsoft.com/office/2006/metadata/properties"/>
    <ds:schemaRef ds:uri="http://schemas.microsoft.com/office/infopath/2007/PartnerControls"/>
    <ds:schemaRef ds:uri="47f19b77-9183-4fc2-bb77-da09682717ed"/>
    <ds:schemaRef ds:uri="4aa0b2aa-ae8d-4d1d-a89c-3d0d53edecf4"/>
  </ds:schemaRefs>
</ds:datastoreItem>
</file>

<file path=customXml/itemProps2.xml><?xml version="1.0" encoding="utf-8"?>
<ds:datastoreItem xmlns:ds="http://schemas.openxmlformats.org/officeDocument/2006/customXml" ds:itemID="{2FBCC84A-B414-4EFA-B020-BE44FAD2A1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f19b77-9183-4fc2-bb77-da09682717ed"/>
    <ds:schemaRef ds:uri="4aa0b2aa-ae8d-4d1d-a89c-3d0d53edec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3CF167-B93F-4BF6-AD50-EFADEF1818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425</TotalTime>
  <Words>865</Words>
  <Application>Microsoft Office PowerPoint</Application>
  <PresentationFormat>Widescreen</PresentationFormat>
  <Paragraphs>146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PowerPoint Presentation</vt:lpstr>
      <vt:lpstr>             </vt:lpstr>
      <vt:lpstr>             </vt:lpstr>
      <vt:lpstr>             </vt:lpstr>
      <vt:lpstr>             </vt:lpstr>
      <vt:lpstr>Behaviour and Safety</vt:lpstr>
      <vt:lpstr>                                Exploring the grounds</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Foston</dc:creator>
  <cp:lastModifiedBy>Sarah Ogden</cp:lastModifiedBy>
  <cp:revision>15</cp:revision>
  <dcterms:created xsi:type="dcterms:W3CDTF">2021-04-20T13:56:21Z</dcterms:created>
  <dcterms:modified xsi:type="dcterms:W3CDTF">2026-09-18T10:05:58Z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0x010100C974AFA60A921347BF94085EAF489C10</vt:lpwstr>
  </property>
  <property fmtid="{D5CDD505-2E9C-101B-9397-08002B2CF9AE}" pid="3" name="MediaServiceImageTags">
    <vt:lpwstr/>
  </property>
</Properties>
</file>